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60" r:id="rId4"/>
    <p:sldId id="258" r:id="rId5"/>
    <p:sldId id="259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8" autoAdjust="0"/>
    <p:restoredTop sz="82777" autoAdjust="0"/>
  </p:normalViewPr>
  <p:slideViewPr>
    <p:cSldViewPr snapToGrid="0">
      <p:cViewPr varScale="1">
        <p:scale>
          <a:sx n="80" d="100"/>
          <a:sy n="80" d="100"/>
        </p:scale>
        <p:origin x="56" y="13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CH" sz="2400" dirty="0"/>
              <a:t>Anzahl Anschläge Pro Buchstaben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title>
    <c:autoTitleDeleted val="0"/>
    <c:plotArea>
      <c:layout>
        <c:manualLayout>
          <c:layoutTarget val="inner"/>
          <c:xMode val="edge"/>
          <c:yMode val="edge"/>
          <c:x val="9.6416647649202117E-2"/>
          <c:y val="0.13569938823130759"/>
          <c:w val="0.88053138013659238"/>
          <c:h val="0.78133802316348266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Sheet1!$X$11:$X$36</c:f>
              <c:strCache>
                <c:ptCount val="26"/>
                <c:pt idx="0">
                  <c:v>e</c:v>
                </c:pt>
                <c:pt idx="1">
                  <c:v>n</c:v>
                </c:pt>
                <c:pt idx="2">
                  <c:v>i</c:v>
                </c:pt>
                <c:pt idx="3">
                  <c:v>r</c:v>
                </c:pt>
                <c:pt idx="4">
                  <c:v>s</c:v>
                </c:pt>
                <c:pt idx="5">
                  <c:v>a</c:v>
                </c:pt>
                <c:pt idx="6">
                  <c:v>t</c:v>
                </c:pt>
                <c:pt idx="7">
                  <c:v>d</c:v>
                </c:pt>
                <c:pt idx="8">
                  <c:v>l</c:v>
                </c:pt>
                <c:pt idx="9">
                  <c:v>h</c:v>
                </c:pt>
                <c:pt idx="10">
                  <c:v>u</c:v>
                </c:pt>
                <c:pt idx="11">
                  <c:v>o</c:v>
                </c:pt>
                <c:pt idx="12">
                  <c:v>g</c:v>
                </c:pt>
                <c:pt idx="13">
                  <c:v>c</c:v>
                </c:pt>
                <c:pt idx="14">
                  <c:v>m</c:v>
                </c:pt>
                <c:pt idx="15">
                  <c:v>b</c:v>
                </c:pt>
                <c:pt idx="16">
                  <c:v>f</c:v>
                </c:pt>
                <c:pt idx="17">
                  <c:v>k</c:v>
                </c:pt>
                <c:pt idx="18">
                  <c:v>w</c:v>
                </c:pt>
                <c:pt idx="19">
                  <c:v>p</c:v>
                </c:pt>
                <c:pt idx="20">
                  <c:v>z</c:v>
                </c:pt>
                <c:pt idx="21">
                  <c:v>v</c:v>
                </c:pt>
                <c:pt idx="22">
                  <c:v>j</c:v>
                </c:pt>
                <c:pt idx="23">
                  <c:v>y</c:v>
                </c:pt>
                <c:pt idx="24">
                  <c:v>x</c:v>
                </c:pt>
                <c:pt idx="25">
                  <c:v>q</c:v>
                </c:pt>
              </c:strCache>
            </c:strRef>
          </c:cat>
          <c:val>
            <c:numRef>
              <c:f>Sheet1!$Y$11:$Y$36</c:f>
              <c:numCache>
                <c:formatCode>General</c:formatCode>
                <c:ptCount val="26"/>
                <c:pt idx="0">
                  <c:v>5547773</c:v>
                </c:pt>
                <c:pt idx="1">
                  <c:v>3305956</c:v>
                </c:pt>
                <c:pt idx="2">
                  <c:v>2840963</c:v>
                </c:pt>
                <c:pt idx="3">
                  <c:v>2828518</c:v>
                </c:pt>
                <c:pt idx="4">
                  <c:v>2275036</c:v>
                </c:pt>
                <c:pt idx="5">
                  <c:v>2212584</c:v>
                </c:pt>
                <c:pt idx="6">
                  <c:v>2206389</c:v>
                </c:pt>
                <c:pt idx="7">
                  <c:v>1731181</c:v>
                </c:pt>
                <c:pt idx="8">
                  <c:v>1436970</c:v>
                </c:pt>
                <c:pt idx="9">
                  <c:v>1428162</c:v>
                </c:pt>
                <c:pt idx="10">
                  <c:v>1389713</c:v>
                </c:pt>
                <c:pt idx="11">
                  <c:v>1123394</c:v>
                </c:pt>
                <c:pt idx="12">
                  <c:v>1033431</c:v>
                </c:pt>
                <c:pt idx="13">
                  <c:v>988887</c:v>
                </c:pt>
                <c:pt idx="14">
                  <c:v>984031</c:v>
                </c:pt>
                <c:pt idx="15">
                  <c:v>795802</c:v>
                </c:pt>
                <c:pt idx="16">
                  <c:v>625256</c:v>
                </c:pt>
                <c:pt idx="17">
                  <c:v>525950</c:v>
                </c:pt>
                <c:pt idx="18">
                  <c:v>496935</c:v>
                </c:pt>
                <c:pt idx="19">
                  <c:v>407829</c:v>
                </c:pt>
                <c:pt idx="20">
                  <c:v>404880</c:v>
                </c:pt>
                <c:pt idx="21">
                  <c:v>361380</c:v>
                </c:pt>
                <c:pt idx="22">
                  <c:v>110556</c:v>
                </c:pt>
                <c:pt idx="23">
                  <c:v>94314</c:v>
                </c:pt>
                <c:pt idx="24">
                  <c:v>32824</c:v>
                </c:pt>
                <c:pt idx="25">
                  <c:v>14828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F5-4A1F-9182-E2A8DBB7EE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1023328"/>
        <c:axId val="501023000"/>
      </c:barChart>
      <c:catAx>
        <c:axId val="501023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1023000"/>
        <c:crosses val="autoZero"/>
        <c:auto val="1"/>
        <c:lblAlgn val="ctr"/>
        <c:lblOffset val="100"/>
        <c:noMultiLvlLbl val="0"/>
      </c:catAx>
      <c:valAx>
        <c:axId val="501023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501023328"/>
        <c:crosses val="autoZero"/>
        <c:crossBetween val="between"/>
      </c:valAx>
      <c:spPr>
        <a:solidFill>
          <a:schemeClr val="bg1">
            <a:lumMod val="95000"/>
          </a:schemeClr>
        </a:solidFill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55AA1F-F30A-43CA-9C98-4F9666BF47A1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3F20D-86FE-4B7C-B1B5-9E67F53D6F1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29378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pt-BR" dirty="0"/>
              <a:t> </a:t>
            </a:r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5’547’773</a:t>
            </a:r>
            <a:r>
              <a:rPr lang="pt-BR" dirty="0"/>
              <a:t> </a:t>
            </a:r>
          </a:p>
          <a:p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pt-BR" dirty="0"/>
              <a:t> </a:t>
            </a:r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3’305’956</a:t>
            </a:r>
            <a:r>
              <a:rPr lang="pt-BR" dirty="0"/>
              <a:t> </a:t>
            </a:r>
          </a:p>
          <a:p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pt-BR" dirty="0"/>
              <a:t> </a:t>
            </a:r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2’840’963</a:t>
            </a:r>
          </a:p>
          <a:p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pt-BR" dirty="0"/>
              <a:t> </a:t>
            </a:r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2’828’518</a:t>
            </a:r>
            <a:r>
              <a:rPr lang="pt-BR" dirty="0"/>
              <a:t> </a:t>
            </a:r>
          </a:p>
          <a:p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pt-BR" dirty="0"/>
              <a:t> </a:t>
            </a:r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2’275’036</a:t>
            </a:r>
            <a:r>
              <a:rPr lang="pt-BR" dirty="0"/>
              <a:t> </a:t>
            </a:r>
          </a:p>
          <a:p>
            <a:r>
              <a:rPr lang="pt-BR" dirty="0"/>
              <a:t>Ingesamt </a:t>
            </a:r>
            <a:r>
              <a:rPr lang="en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35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en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203</a:t>
            </a:r>
            <a:r>
              <a:rPr lang="de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en-C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542</a:t>
            </a:r>
            <a:r>
              <a:rPr lang="en-CH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3F20D-86FE-4B7C-B1B5-9E67F53D6F12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08411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4546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80529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12096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94149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01483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8303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51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87604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78359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CH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51583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CH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8024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A26F370-042A-4E8D-A0FB-AF28D0E2F75B}" type="datetimeFigureOut">
              <a:rPr lang="en-CH" smtClean="0"/>
              <a:t>28/11/2017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B064B15-77D2-48E3-9FDD-AD0F53A27AD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38731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B7564-95F8-489D-AB84-646A1B528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1252" y="1122363"/>
            <a:ext cx="4670230" cy="2387600"/>
          </a:xfrm>
        </p:spPr>
        <p:txBody>
          <a:bodyPr>
            <a:normAutofit/>
          </a:bodyPr>
          <a:lstStyle/>
          <a:p>
            <a:r>
              <a:rPr lang="de-CH" dirty="0"/>
              <a:t>Das Keyboard der Zukunft</a:t>
            </a:r>
            <a:endParaRPr lang="en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AF1597-1F6D-4CB9-946C-663AC3896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1251" y="3602038"/>
            <a:ext cx="4670231" cy="1655762"/>
          </a:xfrm>
        </p:spPr>
        <p:txBody>
          <a:bodyPr/>
          <a:lstStyle/>
          <a:p>
            <a:r>
              <a:rPr lang="de-CH" dirty="0"/>
              <a:t>Lukas Hunziker</a:t>
            </a:r>
          </a:p>
          <a:p>
            <a:r>
              <a:rPr lang="de-CH" dirty="0"/>
              <a:t>Vertiefungsarbeit BBB</a:t>
            </a:r>
            <a:endParaRPr lang="en-CH" dirty="0"/>
          </a:p>
        </p:txBody>
      </p:sp>
      <p:pic>
        <p:nvPicPr>
          <p:cNvPr id="4" name="Grafik 7">
            <a:extLst>
              <a:ext uri="{FF2B5EF4-FFF2-40B4-BE49-F238E27FC236}">
                <a16:creationId xmlns:a16="http://schemas.microsoft.com/office/drawing/2014/main" id="{4A0F5F2F-D7B9-4159-95E3-5D09109DA729}"/>
              </a:ext>
            </a:extLst>
          </p:cNvPr>
          <p:cNvPicPr/>
          <p:nvPr/>
        </p:nvPicPr>
        <p:blipFill rotWithShape="1">
          <a:blip r:embed="rId2"/>
          <a:srcRect r="28886" b="784"/>
          <a:stretch/>
        </p:blipFill>
        <p:spPr bwMode="auto">
          <a:xfrm>
            <a:off x="302149" y="1122363"/>
            <a:ext cx="5698600" cy="366829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58782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C734C-11D0-4603-88DB-513406FF1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QWERTZ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EA992-3E89-4605-94A0-2C14220B7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6" y="2638044"/>
            <a:ext cx="5166227" cy="3101983"/>
          </a:xfrm>
        </p:spPr>
        <p:txBody>
          <a:bodyPr>
            <a:normAutofit/>
          </a:bodyPr>
          <a:lstStyle/>
          <a:p>
            <a:r>
              <a:rPr lang="de-CH" sz="2400" dirty="0"/>
              <a:t>Schreibmaschinen</a:t>
            </a:r>
          </a:p>
          <a:p>
            <a:r>
              <a:rPr lang="de-CH" sz="2400" dirty="0"/>
              <a:t>Schneller schreiben</a:t>
            </a:r>
          </a:p>
          <a:p>
            <a:r>
              <a:rPr lang="de-CH" sz="2400" dirty="0"/>
              <a:t>Verschieben der Tasten</a:t>
            </a:r>
          </a:p>
          <a:p>
            <a:r>
              <a:rPr lang="de-CH" sz="2400" dirty="0"/>
              <a:t>Kein Verhaken</a:t>
            </a:r>
            <a:endParaRPr lang="en-CH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8AA543-FCFE-44E1-8837-3C97B1424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88" y="2638044"/>
            <a:ext cx="4407219" cy="401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159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D9C5D-E2BC-4751-BD53-BA5C1F4A3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Tastatur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65BEA-66DB-4D68-A72F-8591ABF17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22" y="2638043"/>
            <a:ext cx="6959578" cy="3101983"/>
          </a:xfrm>
        </p:spPr>
        <p:txBody>
          <a:bodyPr>
            <a:normAutofit/>
          </a:bodyPr>
          <a:lstStyle/>
          <a:p>
            <a:r>
              <a:rPr lang="de-CH" sz="2400" dirty="0"/>
              <a:t>Rubberdome</a:t>
            </a:r>
          </a:p>
          <a:p>
            <a:r>
              <a:rPr lang="de-CH" sz="2400" dirty="0" err="1"/>
              <a:t>Mechansich</a:t>
            </a:r>
            <a:endParaRPr lang="de-CH" sz="2400" dirty="0"/>
          </a:p>
          <a:p>
            <a:r>
              <a:rPr lang="de-CH" sz="2400" dirty="0"/>
              <a:t>NKRO- Key-</a:t>
            </a:r>
            <a:r>
              <a:rPr lang="de-CH" sz="2400" dirty="0" err="1"/>
              <a:t>RollOver</a:t>
            </a:r>
            <a:endParaRPr lang="en-CH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EE1C0A-EDDB-49A3-8303-51126E0D7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2705167"/>
            <a:ext cx="2397397" cy="23973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5B8F3A-73B6-405B-97F0-0F1F518E2F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93" b="13303"/>
          <a:stretch/>
        </p:blipFill>
        <p:spPr>
          <a:xfrm>
            <a:off x="5104107" y="4189034"/>
            <a:ext cx="4856757" cy="2397397"/>
          </a:xfrm>
          <a:prstGeom prst="snip2DiagRect">
            <a:avLst>
              <a:gd name="adj1" fmla="val 0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1985735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770B3-80D9-4A29-B298-9146A14D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Das Jetzt</a:t>
            </a:r>
            <a:endParaRPr lang="en-C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51F0FB-DAB3-4F43-8B2B-4AFFF3DF6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96"/>
          <a:stretch/>
        </p:blipFill>
        <p:spPr>
          <a:xfrm>
            <a:off x="182878" y="2319991"/>
            <a:ext cx="6940163" cy="2812069"/>
          </a:xfrm>
          <a:prstGeom prst="rect">
            <a:avLst/>
          </a:prstGeom>
        </p:spPr>
      </p:pic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54F4426-6733-4F91-BAF0-4358305775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1071349"/>
              </p:ext>
            </p:extLst>
          </p:nvPr>
        </p:nvGraphicFramePr>
        <p:xfrm>
          <a:off x="5685183" y="3196424"/>
          <a:ext cx="6060219" cy="34468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79607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C180-92CC-44FD-BD06-9A20F3B6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Lösungen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AC9E8-914F-4BF8-A588-06989FCB5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5401" y="2234318"/>
            <a:ext cx="2162755" cy="3505710"/>
          </a:xfrm>
        </p:spPr>
        <p:txBody>
          <a:bodyPr>
            <a:normAutofit/>
          </a:bodyPr>
          <a:lstStyle/>
          <a:p>
            <a:r>
              <a:rPr lang="de-CH" sz="2400" dirty="0"/>
              <a:t>DVORAK</a:t>
            </a:r>
          </a:p>
          <a:p>
            <a:pPr marL="0" indent="0">
              <a:buNone/>
            </a:pPr>
            <a:r>
              <a:rPr lang="de-CH" dirty="0"/>
              <a:t>(englisch)</a:t>
            </a:r>
          </a:p>
          <a:p>
            <a:r>
              <a:rPr lang="de-CH" sz="2400" dirty="0"/>
              <a:t>COLEMAK</a:t>
            </a:r>
          </a:p>
          <a:p>
            <a:pPr marL="0" indent="0">
              <a:buNone/>
            </a:pPr>
            <a:r>
              <a:rPr lang="de-CH" dirty="0"/>
              <a:t>(englisch)</a:t>
            </a:r>
          </a:p>
          <a:p>
            <a:r>
              <a:rPr lang="de-CH" sz="2400" dirty="0"/>
              <a:t>NEO-Layout</a:t>
            </a:r>
          </a:p>
          <a:p>
            <a:pPr marL="0" indent="0">
              <a:buNone/>
            </a:pPr>
            <a:r>
              <a:rPr lang="de-CH" dirty="0"/>
              <a:t>(deutsch)</a:t>
            </a:r>
          </a:p>
          <a:p>
            <a:endParaRPr lang="en-CH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94C677-6FCC-4E5E-993C-64A79B14D9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45"/>
          <a:stretch/>
        </p:blipFill>
        <p:spPr>
          <a:xfrm>
            <a:off x="188470" y="2260160"/>
            <a:ext cx="7648575" cy="310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241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F0B91-954C-4C83-A17A-61B7FF6BD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Meine Lösung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7D92D-CB5D-4377-AB74-FDDFF15D2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sz="2400" dirty="0"/>
              <a:t>Programmierer</a:t>
            </a:r>
          </a:p>
          <a:p>
            <a:r>
              <a:rPr lang="de-CH" sz="2400" dirty="0"/>
              <a:t>Sonderzeichen () [] {} \|~</a:t>
            </a:r>
            <a:endParaRPr lang="en-CH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1F5BB9-602F-4F15-A871-E1BD8FD0C0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9" t="1811" r="1163" b="43976"/>
          <a:stretch/>
        </p:blipFill>
        <p:spPr>
          <a:xfrm>
            <a:off x="687505" y="3731149"/>
            <a:ext cx="10816989" cy="286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438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F93EC-7B04-4DD6-872E-4BC6484CF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ZUkunft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76684-DC38-4393-97D9-6A713BCC2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sz="2400" dirty="0"/>
              <a:t>Ergonomisch, viel Potenzial vorhanden</a:t>
            </a:r>
          </a:p>
          <a:p>
            <a:r>
              <a:rPr lang="de-CH" sz="2400" dirty="0"/>
              <a:t>Wir sind zu faul</a:t>
            </a:r>
          </a:p>
          <a:p>
            <a:r>
              <a:rPr lang="de-CH" sz="2400" dirty="0"/>
              <a:t>Selbstnutzung, ohne grosse Verbreitung</a:t>
            </a:r>
          </a:p>
          <a:p>
            <a:endParaRPr lang="de-CH" sz="2400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890343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38D23-EB41-4D8E-91B9-A6595669A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Quellen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79339-14E4-4CFE-9A8C-EE475E8C8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sz="2400" dirty="0"/>
              <a:t>Die Vertiefungsarbeit </a:t>
            </a:r>
          </a:p>
          <a:p>
            <a:r>
              <a:rPr lang="de-CH" sz="2400" dirty="0"/>
              <a:t>Bilder von xahlee.info</a:t>
            </a:r>
          </a:p>
          <a:p>
            <a:r>
              <a:rPr lang="de-CH" sz="2400" dirty="0"/>
              <a:t>gameswelt.ch/</a:t>
            </a:r>
            <a:r>
              <a:rPr lang="de-CH" sz="2400" dirty="0" err="1"/>
              <a:t>tastatur</a:t>
            </a:r>
            <a:endParaRPr lang="de-CH" sz="2400" dirty="0"/>
          </a:p>
          <a:p>
            <a:r>
              <a:rPr lang="de-CH" sz="2400" dirty="0"/>
              <a:t>reddit.com/r/</a:t>
            </a:r>
            <a:r>
              <a:rPr lang="de-CH" sz="2400" dirty="0" err="1"/>
              <a:t>mechanicalkeyboards</a:t>
            </a:r>
            <a:r>
              <a:rPr lang="de-CH" sz="2400" dirty="0"/>
              <a:t>/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06044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C0692-6162-4A41-92EC-24EA542055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Fragen?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20248540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59</TotalTime>
  <Words>104</Words>
  <Application>Microsoft Office PowerPoint</Application>
  <PresentationFormat>Widescreen</PresentationFormat>
  <Paragraphs>41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Parcel</vt:lpstr>
      <vt:lpstr>Das Keyboard der Zukunft</vt:lpstr>
      <vt:lpstr>QWERTZ</vt:lpstr>
      <vt:lpstr>Tastatur</vt:lpstr>
      <vt:lpstr>Das Jetzt</vt:lpstr>
      <vt:lpstr>Lösungen</vt:lpstr>
      <vt:lpstr>Meine Lösung</vt:lpstr>
      <vt:lpstr>ZUkunft</vt:lpstr>
      <vt:lpstr>Quellen</vt:lpstr>
      <vt:lpstr>Fragen?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 Keyboard der Zukunft</dc:title>
  <dc:creator>Lukas Hunziker</dc:creator>
  <cp:lastModifiedBy>Lukas Hunziker</cp:lastModifiedBy>
  <cp:revision>7</cp:revision>
  <dcterms:created xsi:type="dcterms:W3CDTF">2017-11-28T15:57:20Z</dcterms:created>
  <dcterms:modified xsi:type="dcterms:W3CDTF">2017-11-28T16:56:26Z</dcterms:modified>
</cp:coreProperties>
</file>

<file path=docProps/thumbnail.jpeg>
</file>